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80808"/>
    <a:srgbClr val="FF9900"/>
    <a:srgbClr val="D9D9FF"/>
    <a:srgbClr val="FF6600"/>
    <a:srgbClr val="FF9933"/>
    <a:srgbClr val="FFD44B"/>
    <a:srgbClr val="E1FFE1"/>
    <a:srgbClr val="C5FFFF"/>
    <a:srgbClr val="A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868" autoAdjust="0"/>
    <p:restoredTop sz="97302" autoAdjust="0"/>
  </p:normalViewPr>
  <p:slideViewPr>
    <p:cSldViewPr>
      <p:cViewPr>
        <p:scale>
          <a:sx n="100" d="100"/>
          <a:sy n="100" d="100"/>
        </p:scale>
        <p:origin x="-654" y="3594"/>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288082" y="2800757"/>
            <a:ext cx="6599348" cy="3659189"/>
          </a:xfrm>
          <a:prstGeom prst="rect">
            <a:avLst/>
          </a:prstGeom>
          <a:solidFill>
            <a:schemeClr val="bg2"/>
          </a:solidFill>
        </p:spPr>
        <p:txBody>
          <a:bodyPr wrap="square" lIns="72000" tIns="108000" rIns="72000" bIns="36000">
            <a:spAutoFit/>
          </a:bodyPr>
          <a:lstStyle/>
          <a:p>
            <a:pPr marL="266700" lvl="0" indent="-8890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１人当たり</a:t>
            </a:r>
            <a:r>
              <a:rPr lang="ja-JP" altLang="en-US" sz="1100" b="1" u="sng" dirty="0" smtClean="0">
                <a:latin typeface="メイリオ" panose="020B0604030504040204" pitchFamily="50" charset="-128"/>
                <a:ea typeface="メイリオ" panose="020B0604030504040204" pitchFamily="50" charset="-128"/>
                <a:cs typeface="メイリオ" panose="020B0604030504040204" pitchFamily="50" charset="-128"/>
              </a:rPr>
              <a:t>月額３万７千円</a:t>
            </a:r>
            <a:r>
              <a:rPr lang="ja-JP" altLang="en-US" sz="1100" b="1" u="sng" dirty="0">
                <a:latin typeface="メイリオ" panose="020B0604030504040204" pitchFamily="50" charset="-128"/>
                <a:ea typeface="メイリオ" panose="020B0604030504040204" pitchFamily="50" charset="-128"/>
                <a:cs typeface="メイリオ" panose="020B0604030504040204" pitchFamily="50" charset="-128"/>
              </a:rPr>
              <a:t>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が受け取れます。従来の加算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を取得している場合は、月額平均１万円相当の増となります。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889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endPar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447005"/>
            <a:ext cx="7200850" cy="91254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「介護</a:t>
            </a: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月１日から加算</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拡充します！</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1331" y="125959"/>
            <a:ext cx="3963405" cy="312016"/>
          </a:xfrm>
          <a:prstGeom prst="rect">
            <a:avLst/>
          </a:prstGeom>
          <a:noFill/>
        </p:spPr>
        <p:txBody>
          <a:bodyPr wrap="none" lIns="95637" tIns="47819" rIns="95637" bIns="47819"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介護保険サービス事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業者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20957" y="1458107"/>
            <a:ext cx="6128213"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」の拡充を行います。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6988609"/>
            <a:ext cx="6912768" cy="2681895"/>
          </a:xfrm>
          <a:prstGeom prst="rect">
            <a:avLst/>
          </a:prstGeom>
        </p:spPr>
        <p:txBody>
          <a:bodyPr wrap="square" lIns="95637" tIns="47819" rIns="95637" bIns="47819">
            <a:spAutoFit/>
          </a:bodyPr>
          <a:lstStyle/>
          <a:p>
            <a:pPr lvl="0"/>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のために必要</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経験</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若しくは資格等に応じて昇給する仕組み又は一定の基準に基づき定期に昇給</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判定</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する仕組みを設ける</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こと。（新設）</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▶職場環境等要件：賃金改善以外の処遇改善（職場環境の改善など）の取組を実施すること。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6570675"/>
            <a:ext cx="6876764" cy="391628"/>
          </a:xfrm>
          <a:prstGeom prst="rect">
            <a:avLst/>
          </a:prstGeom>
          <a:ln w="19050">
            <a:solidFill>
              <a:srgbClr val="00B050"/>
            </a:solidFill>
          </a:ln>
        </p:spPr>
        <p:txBody>
          <a:bodyPr wrap="square" lIns="72000" tIns="108000" rIns="36000" bIns="36000">
            <a:spAutoFit/>
          </a:bodyPr>
          <a:lstStyle/>
          <a:p>
            <a:r>
              <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要件」とは？</a:t>
            </a:r>
            <a:endPar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070175"/>
            <a:ext cx="6840760" cy="391628"/>
          </a:xfrm>
          <a:prstGeom prst="rect">
            <a:avLst/>
          </a:prstGeom>
          <a:ln w="19050">
            <a:solidFill>
              <a:srgbClr val="00B050"/>
            </a:solidFill>
          </a:ln>
        </p:spPr>
        <p:txBody>
          <a:bodyPr wrap="square" lIns="72000" tIns="108000" rIns="36000" bIns="36000">
            <a:spAutoFit/>
          </a:bodyPr>
          <a:lstStyle/>
          <a:p>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437385"/>
            <a:ext cx="6810047" cy="342793"/>
          </a:xfrm>
          <a:prstGeom prst="rect">
            <a:avLst/>
          </a:prstGeom>
        </p:spPr>
        <p:txBody>
          <a:bodyPr wrap="square" lIns="95637" tIns="47819" rIns="95637" bIns="47819">
            <a:spAutoFit/>
          </a:bodyPr>
          <a:lstStyle/>
          <a:p>
            <a:pPr lvl="0"/>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より加算の</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826732" y="5432136"/>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以降</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する取組）</a:t>
            </a:r>
          </a:p>
        </p:txBody>
      </p:sp>
      <p:sp>
        <p:nvSpPr>
          <p:cNvPr id="75" name="正方形/長方形 74"/>
          <p:cNvSpPr/>
          <p:nvPr/>
        </p:nvSpPr>
        <p:spPr>
          <a:xfrm>
            <a:off x="3030260" y="5439443"/>
            <a:ext cx="1144800" cy="845854"/>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196354" y="5439443"/>
            <a:ext cx="1161242"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のいずれかを満たす</a:t>
            </a:r>
          </a:p>
        </p:txBody>
      </p:sp>
      <p:sp>
        <p:nvSpPr>
          <p:cNvPr id="79" name="正方形/長方形 78"/>
          <p:cNvSpPr/>
          <p:nvPr/>
        </p:nvSpPr>
        <p:spPr>
          <a:xfrm>
            <a:off x="5393810" y="5432135"/>
            <a:ext cx="1151988"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満たさない</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テキスト ボックス 11"/>
          <p:cNvSpPr txBox="1">
            <a:spLocks noChangeArrowheads="1"/>
          </p:cNvSpPr>
          <p:nvPr/>
        </p:nvSpPr>
        <p:spPr bwMode="auto">
          <a:xfrm>
            <a:off x="3080242" y="9910199"/>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9875" y="9890472"/>
            <a:ext cx="346957" cy="352043"/>
          </a:xfrm>
          <a:prstGeom prst="rect">
            <a:avLst/>
          </a:prstGeom>
        </p:spPr>
      </p:pic>
      <p:cxnSp>
        <p:nvCxnSpPr>
          <p:cNvPr id="85" name="直線矢印コネクタ 84"/>
          <p:cNvCxnSpPr/>
          <p:nvPr/>
        </p:nvCxnSpPr>
        <p:spPr>
          <a:xfrm flipV="1">
            <a:off x="2408469" y="5018720"/>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991800" y="5023793"/>
            <a:ext cx="0" cy="398948"/>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4770174" y="5011716"/>
            <a:ext cx="0" cy="437252"/>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15100" y="3679482"/>
            <a:ext cx="1149359" cy="1332084"/>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grpSp>
        <p:nvGrpSpPr>
          <p:cNvPr id="4" name="グループ化 3"/>
          <p:cNvGrpSpPr/>
          <p:nvPr/>
        </p:nvGrpSpPr>
        <p:grpSpPr>
          <a:xfrm>
            <a:off x="521702" y="3324225"/>
            <a:ext cx="6211096" cy="1939432"/>
            <a:chOff x="636694" y="4055178"/>
            <a:chExt cx="6211096" cy="1939432"/>
          </a:xfrm>
        </p:grpSpPr>
        <p:sp>
          <p:nvSpPr>
            <p:cNvPr id="78" name="角丸四角形 77"/>
            <p:cNvSpPr/>
            <p:nvPr/>
          </p:nvSpPr>
          <p:spPr>
            <a:xfrm>
              <a:off x="737950" y="4785950"/>
              <a:ext cx="1149359" cy="974006"/>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76" name="角丸四角形 75"/>
            <p:cNvSpPr/>
            <p:nvPr/>
          </p:nvSpPr>
          <p:spPr>
            <a:xfrm>
              <a:off x="636694" y="4055178"/>
              <a:ext cx="6132108" cy="1939432"/>
            </a:xfrm>
            <a:prstGeom prst="roundRect">
              <a:avLst>
                <a:gd name="adj" fmla="val 5701"/>
              </a:avLst>
            </a:prstGeom>
            <a:noFill/>
            <a:ln w="38100">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4311346" y="5204769"/>
              <a:ext cx="11448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176514" y="5559654"/>
              <a:ext cx="1332148" cy="233397"/>
            </a:xfrm>
            <a:prstGeom prst="rect">
              <a:avLst/>
            </a:prstGeom>
          </p:spPr>
          <p:txBody>
            <a:bodyPr wrap="squar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125266" y="5166519"/>
              <a:ext cx="1144800" cy="576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110807" y="5562563"/>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508662" y="5240769"/>
              <a:ext cx="1145730" cy="504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Ⅴ</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472658" y="5581194"/>
              <a:ext cx="1181734"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552794" y="426394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028699" y="4482443"/>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150014" y="4286396"/>
              <a:ext cx="3065103" cy="442479"/>
            </a:xfrm>
            <a:prstGeom prst="wedgeRectCallout">
              <a:avLst>
                <a:gd name="adj1" fmla="val -59006"/>
                <a:gd name="adj2" fmla="val 14510"/>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02241" y="4072889"/>
              <a:ext cx="47455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加算を取得した事業所においては、加算相当額の賃金改善を行うことが必要となります。</a:t>
              </a:r>
              <a:endParaRPr kumimoji="1" lang="ja-JP" altLang="en-US" sz="900" dirty="0">
                <a:solidFill>
                  <a:srgbClr val="080808"/>
                </a:solidFill>
              </a:endParaRPr>
            </a:p>
          </p:txBody>
        </p:sp>
        <p:sp>
          <p:nvSpPr>
            <p:cNvPr id="36" name="角丸四角形 35"/>
            <p:cNvSpPr/>
            <p:nvPr/>
          </p:nvSpPr>
          <p:spPr>
            <a:xfrm>
              <a:off x="1932544" y="4802948"/>
              <a:ext cx="1144800" cy="94927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22675" y="5545190"/>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83556" y="5385495"/>
              <a:ext cx="1278928" cy="374461"/>
            </a:xfrm>
            <a:prstGeom prst="rect">
              <a:avLst/>
            </a:prstGeom>
          </p:spPr>
          <p:txBody>
            <a:bodyPr wrap="square" anchor="b">
              <a:spAutoFit/>
            </a:bodyPr>
            <a:lstStyle/>
            <a:p>
              <a:pPr algn="dist">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7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33688" y="4901633"/>
              <a:ext cx="1142166" cy="462998"/>
            </a:xfrm>
            <a:prstGeom prst="rect">
              <a:avLst/>
            </a:prstGeom>
            <a:noFill/>
          </p:spPr>
          <p:txBody>
            <a:bodyPr wrap="square" lIns="72000" tIns="72000" rIns="72000" bIns="36000" rtlCol="0" anchor="ctr">
              <a:spAutoFit/>
            </a:bodyPr>
            <a:lstStyle/>
            <a:p>
              <a:pPr algn="ct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1" name="正方形/長方形 40"/>
          <p:cNvSpPr/>
          <p:nvPr/>
        </p:nvSpPr>
        <p:spPr>
          <a:xfrm>
            <a:off x="610777" y="5432680"/>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の全て</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a:t>
            </a: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実施する取組）</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p:cNvCxnSpPr/>
          <p:nvPr/>
        </p:nvCxnSpPr>
        <p:spPr>
          <a:xfrm flipV="1">
            <a:off x="1208028" y="5018849"/>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5061" y="9532124"/>
            <a:ext cx="5729064" cy="415498"/>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処遇改善加算を取得する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にあたっては、賃金改善等の処遇改善の内容等について、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雇用する</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全ての介護職員へ周知することが必要です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44377" y="8628623"/>
            <a:ext cx="5164385" cy="603618"/>
          </a:xfrm>
          <a:prstGeom prst="rect">
            <a:avLst/>
          </a:prstGeom>
          <a:noFill/>
          <a:ln>
            <a:solidFill>
              <a:srgbClr val="080808"/>
            </a:solidFill>
            <a:prstDash val="dash"/>
          </a:ln>
        </p:spPr>
        <p:txBody>
          <a:bodyPr wrap="square" tIns="72000" rtlCol="0" anchor="ctr">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「勤続年数」や「経験年数」などに応じて昇給する仕組み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「介護福祉士」や「実務者研修修了者」などの取得に応じて昇給する仕組み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「実技試験」や「人事評価」などの結果に基づき昇給する仕組み</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44377" y="8428533"/>
            <a:ext cx="5164385" cy="197991"/>
          </a:xfrm>
          <a:prstGeom prst="rect">
            <a:avLst/>
          </a:prstGeom>
          <a:noFill/>
          <a:ln w="9525">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による昇給の仕組みの例</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V="1">
            <a:off x="3600450" y="5022503"/>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125958"/>
            <a:ext cx="622959" cy="276999"/>
          </a:xfrm>
          <a:prstGeom prst="rect">
            <a:avLst/>
          </a:prstGeom>
          <a:noFill/>
        </p:spPr>
        <p:txBody>
          <a:bodyPr wrap="square" rtlCol="0">
            <a:spAutoFit/>
          </a:bodyPr>
          <a:lstStyle/>
          <a:p>
            <a:r>
              <a:rPr kumimoji="1" lang="ja-JP" altLang="en-US" dirty="0" smtClean="0"/>
              <a:t>別紙５</a:t>
            </a:r>
            <a:endParaRPr kumimoji="1" lang="ja-JP" altLang="en-US" dirty="0"/>
          </a:p>
        </p:txBody>
      </p:sp>
      <p:sp>
        <p:nvSpPr>
          <p:cNvPr id="12" name="テキスト ボックス 11"/>
          <p:cNvSpPr txBox="1"/>
          <p:nvPr/>
        </p:nvSpPr>
        <p:spPr>
          <a:xfrm>
            <a:off x="2988382" y="10115036"/>
            <a:ext cx="1220937" cy="200055"/>
          </a:xfrm>
          <a:prstGeom prst="rect">
            <a:avLst/>
          </a:prstGeom>
          <a:noFill/>
        </p:spPr>
        <p:txBody>
          <a:bodyPr wrap="square" rtlCol="0">
            <a:spAutoFit/>
          </a:bodyPr>
          <a:lstStyle/>
          <a:p>
            <a:pPr algn="ctr"/>
            <a:r>
              <a:rPr kumimoji="1" lang="en-US" altLang="ja-JP" sz="700" dirty="0" smtClean="0">
                <a:latin typeface="ＭＳ 明朝" panose="02020609040205080304" pitchFamily="17" charset="-128"/>
                <a:ea typeface="ＭＳ 明朝" panose="02020609040205080304" pitchFamily="17" charset="-128"/>
              </a:rPr>
              <a:t>- 23 -</a:t>
            </a:r>
            <a:endParaRPr kumimoji="1" lang="ja-JP" altLang="en-US" sz="7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507828"/>
            <a:ext cx="6254600" cy="2808000"/>
          </a:xfrm>
          <a:prstGeom prst="rect">
            <a:avLst/>
          </a:prstGeom>
          <a:solidFill>
            <a:schemeClr val="bg2"/>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39254" y="1725804"/>
            <a:ext cx="2241116" cy="2481840"/>
          </a:xfrm>
          <a:prstGeom prst="rect">
            <a:avLst/>
          </a:prstGeom>
        </p:spPr>
        <p:txBody>
          <a:bodyPr wrap="square" lIns="95637" tIns="47819" rIns="95637" bIns="47819">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支払の委託を受けた国保連は事業者に加算（報酬）を支払い、事業者は介護職員の賃金改善を行います。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6946573"/>
            <a:ext cx="4675104" cy="307777"/>
          </a:xfrm>
          <a:prstGeom prst="rect">
            <a:avLst/>
          </a:prstGeom>
        </p:spPr>
        <p:txBody>
          <a:bodyPr wrap="square">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まだ取得していない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247581" y="9267068"/>
            <a:ext cx="6724606" cy="859653"/>
          </a:xfrm>
          <a:prstGeom prst="rect">
            <a:avLst/>
          </a:prstGeom>
          <a:ln w="22225">
            <a:solidFill>
              <a:srgbClr val="00B050"/>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各自治体ごとに適宜記載し、</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活用ください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19050">
            <a:solidFill>
              <a:srgbClr val="00B050"/>
            </a:solidFill>
          </a:ln>
        </p:spPr>
        <p:txBody>
          <a:bodyPr wrap="square" lIns="72000" tIns="72000" rIns="36000" bIns="36000">
            <a:spAutoFit/>
          </a:bodyPr>
          <a:lstStyle/>
          <a:p>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の目的</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職員の賃金改善</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に</a:t>
            </a:r>
            <a:r>
              <a:rPr lang="en-US" altLang="ja-JP"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　　充てること</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21678" y="5004735"/>
            <a:ext cx="6527144" cy="452688"/>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年４月１日から新設される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」を取得すると、更に月額</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１万円相当、</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介護職員の方の賃金を上げる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5524263"/>
            <a:ext cx="5322805" cy="1041311"/>
          </a:xfrm>
          <a:prstGeom prst="rect">
            <a:avLst/>
          </a:prstGeom>
        </p:spPr>
        <p:txBody>
          <a:bodyPr wrap="square">
            <a:spAutoFit/>
          </a:bodyPr>
          <a:lstStyle/>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◆新設される加算</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を取得するに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は、従来の加算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の要件に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加えて、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Ⅲ</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を充たす（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及び職場環境等</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要件を全て充たす）ことが必要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は、介護職員処遇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194118" y="4665514"/>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8" y="7261270"/>
            <a:ext cx="6228692"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7811056"/>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の確認と申請には、介護職員処遇改善計画書と、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898385" y="1698342"/>
            <a:ext cx="4050437" cy="2365770"/>
            <a:chOff x="1812475" y="2584725"/>
            <a:chExt cx="4050437" cy="2365770"/>
          </a:xfrm>
        </p:grpSpPr>
        <p:cxnSp>
          <p:nvCxnSpPr>
            <p:cNvPr id="25" name="直線矢印コネクタ 24"/>
            <p:cNvCxnSpPr/>
            <p:nvPr/>
          </p:nvCxnSpPr>
          <p:spPr>
            <a:xfrm>
              <a:off x="3271574" y="3319371"/>
              <a:ext cx="1223996"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介護職員</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rgbClr val="D9D9FF"/>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no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8" name="正方形/長方形 37"/>
          <p:cNvSpPr/>
          <p:nvPr/>
        </p:nvSpPr>
        <p:spPr>
          <a:xfrm>
            <a:off x="455905" y="8316449"/>
            <a:ext cx="4658809"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は各自治体の介護</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保険</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40" name="図 39" descr="health_0183.wmf"/>
          <p:cNvPicPr>
            <a:picLocks noChangeAspect="1"/>
          </p:cNvPicPr>
          <p:nvPr/>
        </p:nvPicPr>
        <p:blipFill>
          <a:blip r:embed="rId3" cstate="print"/>
          <a:stretch>
            <a:fillRect/>
          </a:stretch>
        </p:blipFill>
        <p:spPr>
          <a:xfrm>
            <a:off x="5799725" y="5359463"/>
            <a:ext cx="1149097" cy="962235"/>
          </a:xfrm>
          <a:prstGeom prst="rect">
            <a:avLst/>
          </a:prstGeom>
        </p:spPr>
      </p:pic>
      <p:pic>
        <p:nvPicPr>
          <p:cNvPr id="41" name="図 40" descr="MC900445564.WMF"/>
          <p:cNvPicPr>
            <a:picLocks noChangeAspect="1"/>
          </p:cNvPicPr>
          <p:nvPr/>
        </p:nvPicPr>
        <p:blipFill>
          <a:blip r:embed="rId4" cstate="print"/>
          <a:stretch>
            <a:fillRect/>
          </a:stretch>
        </p:blipFill>
        <p:spPr>
          <a:xfrm>
            <a:off x="6045413" y="7241803"/>
            <a:ext cx="903409" cy="1308935"/>
          </a:xfrm>
          <a:prstGeom prst="rect">
            <a:avLst/>
          </a:prstGeom>
        </p:spPr>
      </p:pic>
      <p:sp>
        <p:nvSpPr>
          <p:cNvPr id="37" name="テキスト ボックス 36"/>
          <p:cNvSpPr txBox="1"/>
          <p:nvPr/>
        </p:nvSpPr>
        <p:spPr>
          <a:xfrm>
            <a:off x="2988382" y="10115036"/>
            <a:ext cx="1220937" cy="200055"/>
          </a:xfrm>
          <a:prstGeom prst="rect">
            <a:avLst/>
          </a:prstGeom>
          <a:noFill/>
        </p:spPr>
        <p:txBody>
          <a:bodyPr wrap="square" rtlCol="0">
            <a:spAutoFit/>
          </a:bodyPr>
          <a:lstStyle/>
          <a:p>
            <a:pPr algn="ctr"/>
            <a:r>
              <a:rPr kumimoji="1" lang="en-US" altLang="ja-JP" sz="700" smtClean="0">
                <a:latin typeface="ＭＳ 明朝" panose="02020609040205080304" pitchFamily="17" charset="-128"/>
                <a:ea typeface="ＭＳ 明朝" panose="02020609040205080304" pitchFamily="17" charset="-128"/>
              </a:rPr>
              <a:t>- 24 </a:t>
            </a:r>
            <a:r>
              <a:rPr kumimoji="1" lang="en-US" altLang="ja-JP" sz="700" dirty="0" smtClean="0">
                <a:latin typeface="ＭＳ 明朝" panose="02020609040205080304" pitchFamily="17" charset="-128"/>
                <a:ea typeface="ＭＳ 明朝" panose="02020609040205080304" pitchFamily="17" charset="-128"/>
              </a:rPr>
              <a:t>-</a:t>
            </a:r>
            <a:endParaRPr kumimoji="1" lang="ja-JP" altLang="en-US" sz="7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A85BD659-8FC1-461D-9E77-440D19DCB08C}">
  <ds:schemaRefs>
    <ds:schemaRef ds:uri="http://purl.org/dc/terms/"/>
    <ds:schemaRef ds:uri="fb02c745-2821-438e-a9f3-36f365a5b5fa"/>
    <ds:schemaRef ds:uri="http://schemas.openxmlformats.org/package/2006/metadata/core-properties"/>
    <ds:schemaRef ds:uri="http://schemas.microsoft.com/office/2006/documentManagement/types"/>
    <ds:schemaRef ds:uri="http://purl.org/dc/elements/1.1/"/>
    <ds:schemaRef ds:uri="http://www.w3.org/XML/1998/namespace"/>
    <ds:schemaRef ds:uri="8B97BE19-CDDD-400E-817A-CFDD13F7EC12"/>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49078</TotalTime>
  <Words>697</Words>
  <Application>Microsoft Office PowerPoint</Application>
  <PresentationFormat>ユーザー設定</PresentationFormat>
  <Paragraphs>163</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老人保健課 浅湫</cp:lastModifiedBy>
  <cp:revision>2532</cp:revision>
  <cp:lastPrinted>2017-02-27T14:34:33Z</cp:lastPrinted>
  <dcterms:created xsi:type="dcterms:W3CDTF">2004-06-11T10:04:30Z</dcterms:created>
  <dcterms:modified xsi:type="dcterms:W3CDTF">2017-03-08T08:23:22Z</dcterms:modified>
</cp:coreProperties>
</file>