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0799763" cy="1800066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41" d="100"/>
          <a:sy n="41" d="100"/>
        </p:scale>
        <p:origin x="336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3-15T23:26:54.03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3-15T23:26:55.41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9982" y="2945943"/>
            <a:ext cx="9179799" cy="6266897"/>
          </a:xfrm>
        </p:spPr>
        <p:txBody>
          <a:bodyPr anchor="b"/>
          <a:lstStyle>
            <a:lvl1pPr algn="ctr">
              <a:defRPr sz="7087"/>
            </a:lvl1pPr>
          </a:lstStyle>
          <a:p>
            <a:r>
              <a:rPr lang="ja-JP" altLang="en-US"/>
              <a:t>マスター タイトルの書式設定</a:t>
            </a:r>
            <a:endParaRPr lang="en-US" dirty="0"/>
          </a:p>
        </p:txBody>
      </p:sp>
      <p:sp>
        <p:nvSpPr>
          <p:cNvPr id="3" name="Subtitle 2"/>
          <p:cNvSpPr>
            <a:spLocks noGrp="1"/>
          </p:cNvSpPr>
          <p:nvPr>
            <p:ph type="subTitle" idx="1"/>
          </p:nvPr>
        </p:nvSpPr>
        <p:spPr>
          <a:xfrm>
            <a:off x="1349971" y="9454516"/>
            <a:ext cx="8099822" cy="4345992"/>
          </a:xfrm>
        </p:spPr>
        <p:txBody>
          <a:bodyPr/>
          <a:lstStyle>
            <a:lvl1pPr marL="0" indent="0" algn="ctr">
              <a:buNone/>
              <a:defRPr sz="2835"/>
            </a:lvl1pPr>
            <a:lvl2pPr marL="539999" indent="0" algn="ctr">
              <a:buNone/>
              <a:defRPr sz="2362"/>
            </a:lvl2pPr>
            <a:lvl3pPr marL="1079998" indent="0" algn="ctr">
              <a:buNone/>
              <a:defRPr sz="2126"/>
            </a:lvl3pPr>
            <a:lvl4pPr marL="1619997" indent="0" algn="ctr">
              <a:buNone/>
              <a:defRPr sz="1890"/>
            </a:lvl4pPr>
            <a:lvl5pPr marL="2159996" indent="0" algn="ctr">
              <a:buNone/>
              <a:defRPr sz="1890"/>
            </a:lvl5pPr>
            <a:lvl6pPr marL="2699995" indent="0" algn="ctr">
              <a:buNone/>
              <a:defRPr sz="1890"/>
            </a:lvl6pPr>
            <a:lvl7pPr marL="3239994" indent="0" algn="ctr">
              <a:buNone/>
              <a:defRPr sz="1890"/>
            </a:lvl7pPr>
            <a:lvl8pPr marL="3779992" indent="0" algn="ctr">
              <a:buNone/>
              <a:defRPr sz="1890"/>
            </a:lvl8pPr>
            <a:lvl9pPr marL="4319991" indent="0" algn="ctr">
              <a:buNone/>
              <a:defRPr sz="189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403945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2270320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1" y="958369"/>
            <a:ext cx="2328699" cy="1525473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42484" y="958369"/>
            <a:ext cx="6851100" cy="1525473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278674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395211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36859" y="4487671"/>
            <a:ext cx="9314796" cy="7487774"/>
          </a:xfrm>
        </p:spPr>
        <p:txBody>
          <a:bodyPr anchor="b"/>
          <a:lstStyle>
            <a:lvl1pPr>
              <a:defRPr sz="708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36859" y="12046282"/>
            <a:ext cx="9314796" cy="3937644"/>
          </a:xfrm>
        </p:spPr>
        <p:txBody>
          <a:bodyPr/>
          <a:lstStyle>
            <a:lvl1pPr marL="0" indent="0">
              <a:buNone/>
              <a:defRPr sz="2835">
                <a:solidFill>
                  <a:schemeClr val="tx1"/>
                </a:solidFill>
              </a:defRPr>
            </a:lvl1pPr>
            <a:lvl2pPr marL="539999" indent="0">
              <a:buNone/>
              <a:defRPr sz="2362">
                <a:solidFill>
                  <a:schemeClr val="tx1">
                    <a:tint val="75000"/>
                  </a:schemeClr>
                </a:solidFill>
              </a:defRPr>
            </a:lvl2pPr>
            <a:lvl3pPr marL="1079998" indent="0">
              <a:buNone/>
              <a:defRPr sz="2126">
                <a:solidFill>
                  <a:schemeClr val="tx1">
                    <a:tint val="75000"/>
                  </a:schemeClr>
                </a:solidFill>
              </a:defRPr>
            </a:lvl3pPr>
            <a:lvl4pPr marL="1619997" indent="0">
              <a:buNone/>
              <a:defRPr sz="1890">
                <a:solidFill>
                  <a:schemeClr val="tx1">
                    <a:tint val="75000"/>
                  </a:schemeClr>
                </a:solidFill>
              </a:defRPr>
            </a:lvl4pPr>
            <a:lvl5pPr marL="2159996" indent="0">
              <a:buNone/>
              <a:defRPr sz="1890">
                <a:solidFill>
                  <a:schemeClr val="tx1">
                    <a:tint val="75000"/>
                  </a:schemeClr>
                </a:solidFill>
              </a:defRPr>
            </a:lvl5pPr>
            <a:lvl6pPr marL="2699995" indent="0">
              <a:buNone/>
              <a:defRPr sz="1890">
                <a:solidFill>
                  <a:schemeClr val="tx1">
                    <a:tint val="75000"/>
                  </a:schemeClr>
                </a:solidFill>
              </a:defRPr>
            </a:lvl6pPr>
            <a:lvl7pPr marL="3239994" indent="0">
              <a:buNone/>
              <a:defRPr sz="1890">
                <a:solidFill>
                  <a:schemeClr val="tx1">
                    <a:tint val="75000"/>
                  </a:schemeClr>
                </a:solidFill>
              </a:defRPr>
            </a:lvl7pPr>
            <a:lvl8pPr marL="3779992" indent="0">
              <a:buNone/>
              <a:defRPr sz="1890">
                <a:solidFill>
                  <a:schemeClr val="tx1">
                    <a:tint val="75000"/>
                  </a:schemeClr>
                </a:solidFill>
              </a:defRPr>
            </a:lvl8pPr>
            <a:lvl9pPr marL="4319991" indent="0">
              <a:buNone/>
              <a:defRPr sz="189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45166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42484" y="4791843"/>
            <a:ext cx="4589899" cy="1142125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67380" y="4791843"/>
            <a:ext cx="4589899" cy="1142125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31451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43890" y="958373"/>
            <a:ext cx="9314796" cy="347929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3892" y="4412664"/>
            <a:ext cx="4568805" cy="2162578"/>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ja-JP" altLang="en-US"/>
              <a:t>マスター テキストの書式設定</a:t>
            </a:r>
          </a:p>
        </p:txBody>
      </p:sp>
      <p:sp>
        <p:nvSpPr>
          <p:cNvPr id="4" name="Content Placeholder 3"/>
          <p:cNvSpPr>
            <a:spLocks noGrp="1"/>
          </p:cNvSpPr>
          <p:nvPr>
            <p:ph sz="half" idx="2"/>
          </p:nvPr>
        </p:nvSpPr>
        <p:spPr>
          <a:xfrm>
            <a:off x="743892" y="6575242"/>
            <a:ext cx="4568805" cy="96711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67381" y="4412664"/>
            <a:ext cx="4591306" cy="2162578"/>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ja-JP" altLang="en-US"/>
              <a:t>マスター テキストの書式設定</a:t>
            </a:r>
          </a:p>
        </p:txBody>
      </p:sp>
      <p:sp>
        <p:nvSpPr>
          <p:cNvPr id="6" name="Content Placeholder 5"/>
          <p:cNvSpPr>
            <a:spLocks noGrp="1"/>
          </p:cNvSpPr>
          <p:nvPr>
            <p:ph sz="quarter" idx="4"/>
          </p:nvPr>
        </p:nvSpPr>
        <p:spPr>
          <a:xfrm>
            <a:off x="5467381" y="6575242"/>
            <a:ext cx="4591306" cy="96711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358940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1645887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2018086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43890" y="1200044"/>
            <a:ext cx="3483205" cy="4200155"/>
          </a:xfrm>
        </p:spPr>
        <p:txBody>
          <a:bodyPr anchor="b"/>
          <a:lstStyle>
            <a:lvl1pPr>
              <a:defRPr sz="3780"/>
            </a:lvl1pPr>
          </a:lstStyle>
          <a:p>
            <a:r>
              <a:rPr lang="ja-JP" altLang="en-US"/>
              <a:t>マスター タイトルの書式設定</a:t>
            </a:r>
            <a:endParaRPr lang="en-US" dirty="0"/>
          </a:p>
        </p:txBody>
      </p:sp>
      <p:sp>
        <p:nvSpPr>
          <p:cNvPr id="3" name="Content Placeholder 2"/>
          <p:cNvSpPr>
            <a:spLocks noGrp="1"/>
          </p:cNvSpPr>
          <p:nvPr>
            <p:ph idx="1"/>
          </p:nvPr>
        </p:nvSpPr>
        <p:spPr>
          <a:xfrm>
            <a:off x="4591306" y="2591766"/>
            <a:ext cx="5467380" cy="12792138"/>
          </a:xfrm>
        </p:spPr>
        <p:txBody>
          <a:bodyPr/>
          <a:lstStyle>
            <a:lvl1pPr>
              <a:defRPr sz="3780"/>
            </a:lvl1pPr>
            <a:lvl2pPr>
              <a:defRPr sz="3307"/>
            </a:lvl2pPr>
            <a:lvl3pPr>
              <a:defRPr sz="2835"/>
            </a:lvl3pPr>
            <a:lvl4pPr>
              <a:defRPr sz="2362"/>
            </a:lvl4pPr>
            <a:lvl5pPr>
              <a:defRPr sz="2362"/>
            </a:lvl5pPr>
            <a:lvl6pPr>
              <a:defRPr sz="2362"/>
            </a:lvl6pPr>
            <a:lvl7pPr>
              <a:defRPr sz="2362"/>
            </a:lvl7pPr>
            <a:lvl8pPr>
              <a:defRPr sz="2362"/>
            </a:lvl8pPr>
            <a:lvl9pPr>
              <a:defRPr sz="23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43890" y="5400199"/>
            <a:ext cx="3483205" cy="10004536"/>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2585517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43890" y="1200044"/>
            <a:ext cx="3483205" cy="4200155"/>
          </a:xfrm>
        </p:spPr>
        <p:txBody>
          <a:bodyPr anchor="b"/>
          <a:lstStyle>
            <a:lvl1pPr>
              <a:defRPr sz="37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91306" y="2591766"/>
            <a:ext cx="5467380" cy="12792138"/>
          </a:xfrm>
        </p:spPr>
        <p:txBody>
          <a:bodyPr anchor="t"/>
          <a:lstStyle>
            <a:lvl1pPr marL="0" indent="0">
              <a:buNone/>
              <a:defRPr sz="3780"/>
            </a:lvl1pPr>
            <a:lvl2pPr marL="539999" indent="0">
              <a:buNone/>
              <a:defRPr sz="3307"/>
            </a:lvl2pPr>
            <a:lvl3pPr marL="1079998" indent="0">
              <a:buNone/>
              <a:defRPr sz="2835"/>
            </a:lvl3pPr>
            <a:lvl4pPr marL="1619997" indent="0">
              <a:buNone/>
              <a:defRPr sz="2362"/>
            </a:lvl4pPr>
            <a:lvl5pPr marL="2159996" indent="0">
              <a:buNone/>
              <a:defRPr sz="2362"/>
            </a:lvl5pPr>
            <a:lvl6pPr marL="2699995" indent="0">
              <a:buNone/>
              <a:defRPr sz="2362"/>
            </a:lvl6pPr>
            <a:lvl7pPr marL="3239994" indent="0">
              <a:buNone/>
              <a:defRPr sz="2362"/>
            </a:lvl7pPr>
            <a:lvl8pPr marL="3779992" indent="0">
              <a:buNone/>
              <a:defRPr sz="2362"/>
            </a:lvl8pPr>
            <a:lvl9pPr marL="4319991" indent="0">
              <a:buNone/>
              <a:defRPr sz="236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43890" y="5400199"/>
            <a:ext cx="3483205" cy="10004536"/>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39DB75-DC90-4002-A511-895D6F4AF4AA}"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969994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958373"/>
            <a:ext cx="9314796" cy="347929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484" y="4791843"/>
            <a:ext cx="9314796" cy="1142125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2484" y="16683952"/>
            <a:ext cx="2429947" cy="958369"/>
          </a:xfrm>
          <a:prstGeom prst="rect">
            <a:avLst/>
          </a:prstGeom>
        </p:spPr>
        <p:txBody>
          <a:bodyPr vert="horz" lIns="91440" tIns="45720" rIns="91440" bIns="45720" rtlCol="0" anchor="ctr"/>
          <a:lstStyle>
            <a:lvl1pPr algn="l">
              <a:defRPr sz="1417">
                <a:solidFill>
                  <a:schemeClr val="tx1">
                    <a:tint val="75000"/>
                  </a:schemeClr>
                </a:solidFill>
              </a:defRPr>
            </a:lvl1pPr>
          </a:lstStyle>
          <a:p>
            <a:fld id="{6339DB75-DC90-4002-A511-895D6F4AF4AA}" type="datetimeFigureOut">
              <a:rPr kumimoji="1" lang="ja-JP" altLang="en-US" smtClean="0"/>
              <a:t>2022/3/16</a:t>
            </a:fld>
            <a:endParaRPr kumimoji="1" lang="ja-JP" altLang="en-US"/>
          </a:p>
        </p:txBody>
      </p:sp>
      <p:sp>
        <p:nvSpPr>
          <p:cNvPr id="5" name="Footer Placeholder 4"/>
          <p:cNvSpPr>
            <a:spLocks noGrp="1"/>
          </p:cNvSpPr>
          <p:nvPr>
            <p:ph type="ftr" sz="quarter" idx="3"/>
          </p:nvPr>
        </p:nvSpPr>
        <p:spPr>
          <a:xfrm>
            <a:off x="3577422" y="16683952"/>
            <a:ext cx="3644920" cy="958369"/>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27332" y="16683952"/>
            <a:ext cx="2429947" cy="958369"/>
          </a:xfrm>
          <a:prstGeom prst="rect">
            <a:avLst/>
          </a:prstGeom>
        </p:spPr>
        <p:txBody>
          <a:bodyPr vert="horz" lIns="91440" tIns="45720" rIns="91440" bIns="45720" rtlCol="0" anchor="ctr"/>
          <a:lstStyle>
            <a:lvl1pPr algn="r">
              <a:defRPr sz="1417">
                <a:solidFill>
                  <a:schemeClr val="tx1">
                    <a:tint val="75000"/>
                  </a:schemeClr>
                </a:solidFill>
              </a:defRPr>
            </a:lvl1pPr>
          </a:lstStyle>
          <a:p>
            <a:fld id="{D0C5C8EB-BD1F-40C9-915B-0F3C215D2559}" type="slidenum">
              <a:rPr kumimoji="1" lang="ja-JP" altLang="en-US" smtClean="0"/>
              <a:t>‹#›</a:t>
            </a:fld>
            <a:endParaRPr kumimoji="1" lang="ja-JP" altLang="en-US"/>
          </a:p>
        </p:txBody>
      </p:sp>
    </p:spTree>
    <p:extLst>
      <p:ext uri="{BB962C8B-B14F-4D97-AF65-F5344CB8AC3E}">
        <p14:creationId xmlns:p14="http://schemas.microsoft.com/office/powerpoint/2010/main" val="3145713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79998" rtl="0" eaLnBrk="1" latinLnBrk="0" hangingPunct="1">
        <a:lnSpc>
          <a:spcPct val="90000"/>
        </a:lnSpc>
        <a:spcBef>
          <a:spcPct val="0"/>
        </a:spcBef>
        <a:buNone/>
        <a:defRPr kumimoji="1" sz="5197" kern="1200">
          <a:solidFill>
            <a:schemeClr val="tx1"/>
          </a:solidFill>
          <a:latin typeface="+mj-lt"/>
          <a:ea typeface="+mj-ea"/>
          <a:cs typeface="+mj-cs"/>
        </a:defRPr>
      </a:lvl1pPr>
    </p:titleStyle>
    <p:bodyStyle>
      <a:lvl1pPr marL="269999" indent="-269999" algn="l" defTabSz="1079998" rtl="0" eaLnBrk="1" latinLnBrk="0" hangingPunct="1">
        <a:lnSpc>
          <a:spcPct val="90000"/>
        </a:lnSpc>
        <a:spcBef>
          <a:spcPts val="1181"/>
        </a:spcBef>
        <a:buFont typeface="Arial" panose="020B0604020202020204" pitchFamily="34" charset="0"/>
        <a:buChar char="•"/>
        <a:defRPr kumimoji="1" sz="3307" kern="1200">
          <a:solidFill>
            <a:schemeClr val="tx1"/>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kumimoji="1"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kumimoji="1"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kumimoji="1"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kumimoji="1"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kumimoji="1"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kumimoji="1"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kumimoji="1"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kumimoji="1" sz="2126" kern="1200">
          <a:solidFill>
            <a:schemeClr val="tx1"/>
          </a:solidFill>
          <a:latin typeface="+mn-lt"/>
          <a:ea typeface="+mn-ea"/>
          <a:cs typeface="+mn-cs"/>
        </a:defRPr>
      </a:lvl9pPr>
    </p:bodyStyle>
    <p:otherStyle>
      <a:defPPr>
        <a:defRPr lang="en-US"/>
      </a:defPPr>
      <a:lvl1pPr marL="0" algn="l" defTabSz="1079998" rtl="0" eaLnBrk="1" latinLnBrk="0" hangingPunct="1">
        <a:defRPr kumimoji="1" sz="2126" kern="1200">
          <a:solidFill>
            <a:schemeClr val="tx1"/>
          </a:solidFill>
          <a:latin typeface="+mn-lt"/>
          <a:ea typeface="+mn-ea"/>
          <a:cs typeface="+mn-cs"/>
        </a:defRPr>
      </a:lvl1pPr>
      <a:lvl2pPr marL="539999" algn="l" defTabSz="1079998" rtl="0" eaLnBrk="1" latinLnBrk="0" hangingPunct="1">
        <a:defRPr kumimoji="1" sz="2126" kern="1200">
          <a:solidFill>
            <a:schemeClr val="tx1"/>
          </a:solidFill>
          <a:latin typeface="+mn-lt"/>
          <a:ea typeface="+mn-ea"/>
          <a:cs typeface="+mn-cs"/>
        </a:defRPr>
      </a:lvl2pPr>
      <a:lvl3pPr marL="1079998" algn="l" defTabSz="1079998" rtl="0" eaLnBrk="1" latinLnBrk="0" hangingPunct="1">
        <a:defRPr kumimoji="1" sz="2126" kern="1200">
          <a:solidFill>
            <a:schemeClr val="tx1"/>
          </a:solidFill>
          <a:latin typeface="+mn-lt"/>
          <a:ea typeface="+mn-ea"/>
          <a:cs typeface="+mn-cs"/>
        </a:defRPr>
      </a:lvl3pPr>
      <a:lvl4pPr marL="1619997" algn="l" defTabSz="1079998" rtl="0" eaLnBrk="1" latinLnBrk="0" hangingPunct="1">
        <a:defRPr kumimoji="1" sz="2126" kern="1200">
          <a:solidFill>
            <a:schemeClr val="tx1"/>
          </a:solidFill>
          <a:latin typeface="+mn-lt"/>
          <a:ea typeface="+mn-ea"/>
          <a:cs typeface="+mn-cs"/>
        </a:defRPr>
      </a:lvl4pPr>
      <a:lvl5pPr marL="2159996" algn="l" defTabSz="1079998" rtl="0" eaLnBrk="1" latinLnBrk="0" hangingPunct="1">
        <a:defRPr kumimoji="1" sz="2126" kern="1200">
          <a:solidFill>
            <a:schemeClr val="tx1"/>
          </a:solidFill>
          <a:latin typeface="+mn-lt"/>
          <a:ea typeface="+mn-ea"/>
          <a:cs typeface="+mn-cs"/>
        </a:defRPr>
      </a:lvl5pPr>
      <a:lvl6pPr marL="2699995" algn="l" defTabSz="1079998" rtl="0" eaLnBrk="1" latinLnBrk="0" hangingPunct="1">
        <a:defRPr kumimoji="1" sz="2126" kern="1200">
          <a:solidFill>
            <a:schemeClr val="tx1"/>
          </a:solidFill>
          <a:latin typeface="+mn-lt"/>
          <a:ea typeface="+mn-ea"/>
          <a:cs typeface="+mn-cs"/>
        </a:defRPr>
      </a:lvl6pPr>
      <a:lvl7pPr marL="3239994" algn="l" defTabSz="1079998" rtl="0" eaLnBrk="1" latinLnBrk="0" hangingPunct="1">
        <a:defRPr kumimoji="1" sz="2126" kern="1200">
          <a:solidFill>
            <a:schemeClr val="tx1"/>
          </a:solidFill>
          <a:latin typeface="+mn-lt"/>
          <a:ea typeface="+mn-ea"/>
          <a:cs typeface="+mn-cs"/>
        </a:defRPr>
      </a:lvl7pPr>
      <a:lvl8pPr marL="3779992" algn="l" defTabSz="1079998" rtl="0" eaLnBrk="1" latinLnBrk="0" hangingPunct="1">
        <a:defRPr kumimoji="1" sz="2126" kern="1200">
          <a:solidFill>
            <a:schemeClr val="tx1"/>
          </a:solidFill>
          <a:latin typeface="+mn-lt"/>
          <a:ea typeface="+mn-ea"/>
          <a:cs typeface="+mn-cs"/>
        </a:defRPr>
      </a:lvl8pPr>
      <a:lvl9pPr marL="4319991" algn="l" defTabSz="1079998" rtl="0" eaLnBrk="1" latinLnBrk="0" hangingPunct="1">
        <a:defRPr kumimoji="1"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7.xml"/><Relationship Id="rId4" Type="http://schemas.openxmlformats.org/officeDocument/2006/relationships/customXml" Target="../ink/ink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AE534E8-D334-4C7D-8526-D8410FD62798}"/>
              </a:ext>
            </a:extLst>
          </p:cNvPr>
          <p:cNvSpPr txBox="1"/>
          <p:nvPr/>
        </p:nvSpPr>
        <p:spPr>
          <a:xfrm>
            <a:off x="208547" y="433137"/>
            <a:ext cx="10591215" cy="18097262"/>
          </a:xfrm>
          <a:prstGeom prst="rect">
            <a:avLst/>
          </a:prstGeom>
          <a:noFill/>
        </p:spPr>
        <p:txBody>
          <a:bodyPr wrap="square" rtlCol="0">
            <a:spAutoFit/>
          </a:bodyPr>
          <a:lstStyle/>
          <a:p>
            <a:pPr algn="ctr"/>
            <a:r>
              <a:rPr kumimoji="1" lang="ja-JP" altLang="en-US" sz="5400" b="1" dirty="0">
                <a:solidFill>
                  <a:srgbClr val="FF0000"/>
                </a:solidFill>
                <a:latin typeface="HGPｺﾞｼｯｸE" panose="020B0900000000000000" pitchFamily="50" charset="-128"/>
                <a:ea typeface="HGPｺﾞｼｯｸE" panose="020B0900000000000000" pitchFamily="50" charset="-128"/>
              </a:rPr>
              <a:t>ウクライナ戦火の人々と看護師の</a:t>
            </a:r>
            <a:endParaRPr kumimoji="1" lang="en-US" altLang="ja-JP" sz="5400" b="1" dirty="0">
              <a:solidFill>
                <a:srgbClr val="FF0000"/>
              </a:solidFill>
              <a:latin typeface="HGPｺﾞｼｯｸE" panose="020B0900000000000000" pitchFamily="50" charset="-128"/>
              <a:ea typeface="HGPｺﾞｼｯｸE" panose="020B0900000000000000" pitchFamily="50" charset="-128"/>
            </a:endParaRPr>
          </a:p>
          <a:p>
            <a:pPr algn="ctr"/>
            <a:r>
              <a:rPr kumimoji="1" lang="ja-JP" altLang="en-US" sz="5400" b="1" dirty="0">
                <a:solidFill>
                  <a:srgbClr val="FF0000"/>
                </a:solidFill>
                <a:latin typeface="HGPｺﾞｼｯｸE" panose="020B0900000000000000" pitchFamily="50" charset="-128"/>
                <a:ea typeface="HGPｺﾞｼｯｸE" panose="020B0900000000000000" pitchFamily="50" charset="-128"/>
              </a:rPr>
              <a:t>人道支援をお願いします！</a:t>
            </a:r>
            <a:endParaRPr kumimoji="1" lang="en-US" altLang="ja-JP" sz="5400" b="1" dirty="0">
              <a:solidFill>
                <a:srgbClr val="FF0000"/>
              </a:solidFill>
              <a:latin typeface="HGPｺﾞｼｯｸE" panose="020B0900000000000000" pitchFamily="50" charset="-128"/>
              <a:ea typeface="HGPｺﾞｼｯｸE" panose="020B0900000000000000" pitchFamily="50" charset="-128"/>
            </a:endParaRPr>
          </a:p>
          <a:p>
            <a:pPr algn="ctr"/>
            <a:endParaRPr kumimoji="1" lang="en-US" altLang="ja-JP" sz="5400" b="1" dirty="0">
              <a:solidFill>
                <a:srgbClr val="FF0000"/>
              </a:solidFill>
            </a:endParaRPr>
          </a:p>
          <a:p>
            <a:pPr algn="ctr"/>
            <a:r>
              <a:rPr lang="ja-JP" altLang="en-US" sz="3200" b="1" dirty="0"/>
              <a:t>ウクライナの人道危機に対する国際看護師協会（</a:t>
            </a:r>
            <a:r>
              <a:rPr lang="en-US" altLang="ja-JP" sz="3200" b="1" dirty="0"/>
              <a:t>ICN</a:t>
            </a:r>
            <a:r>
              <a:rPr lang="ja-JP" altLang="en-US" sz="3200" b="1" dirty="0"/>
              <a:t>）の</a:t>
            </a:r>
            <a:r>
              <a:rPr lang="ja-JP" altLang="en-US" sz="4000" b="1" dirty="0">
                <a:solidFill>
                  <a:srgbClr val="FF0000"/>
                </a:solidFill>
                <a:latin typeface="HGPｺﾞｼｯｸE" panose="020B0900000000000000" pitchFamily="50" charset="-128"/>
                <a:ea typeface="HGPｺﾞｼｯｸE" panose="020B0900000000000000" pitchFamily="50" charset="-128"/>
              </a:rPr>
              <a:t>募金活動へのご協力のお願い</a:t>
            </a:r>
            <a:endParaRPr kumimoji="1" lang="en-US" altLang="ja-JP" sz="4000" b="1" dirty="0">
              <a:solidFill>
                <a:srgbClr val="FF0000"/>
              </a:solidFill>
              <a:latin typeface="HGPｺﾞｼｯｸE" panose="020B0900000000000000" pitchFamily="50" charset="-128"/>
              <a:ea typeface="HGPｺﾞｼｯｸE" panose="020B0900000000000000" pitchFamily="50" charset="-128"/>
            </a:endParaRPr>
          </a:p>
          <a:p>
            <a:pPr algn="ctr"/>
            <a:endParaRPr kumimoji="1" lang="en-US" altLang="ja-JP" sz="5400" dirty="0">
              <a:solidFill>
                <a:srgbClr val="0000FF"/>
              </a:solidFill>
            </a:endParaRPr>
          </a:p>
          <a:p>
            <a:r>
              <a:rPr kumimoji="1" lang="ja-JP" altLang="en-US" sz="3200" dirty="0">
                <a:solidFill>
                  <a:srgbClr val="0000FF"/>
                </a:solidFill>
              </a:rPr>
              <a:t>　</a:t>
            </a:r>
            <a:r>
              <a:rPr kumimoji="1" lang="ja-JP" altLang="en-US" sz="3200" b="1" dirty="0">
                <a:solidFill>
                  <a:srgbClr val="0000FF"/>
                </a:solidFill>
                <a:latin typeface="HGPｺﾞｼｯｸM" panose="020B0600000000000000" pitchFamily="50" charset="-128"/>
                <a:ea typeface="HGPｺﾞｼｯｸM" panose="020B0600000000000000" pitchFamily="50" charset="-128"/>
              </a:rPr>
              <a:t>医師・看護師、消防士など専門職は、戦火に残り、傷ついた人々や妊婦、子どもお年寄りを支えています。</a:t>
            </a:r>
            <a:endParaRPr kumimoji="1" lang="en-US" altLang="ja-JP" sz="3200" b="1" dirty="0">
              <a:solidFill>
                <a:srgbClr val="0000FF"/>
              </a:solidFill>
              <a:latin typeface="HGPｺﾞｼｯｸM" panose="020B0600000000000000" pitchFamily="50" charset="-128"/>
              <a:ea typeface="HGPｺﾞｼｯｸM" panose="020B0600000000000000" pitchFamily="50" charset="-128"/>
            </a:endParaRPr>
          </a:p>
          <a:p>
            <a:r>
              <a:rPr kumimoji="1" lang="ja-JP" altLang="en-US" sz="3200" b="1" dirty="0">
                <a:solidFill>
                  <a:srgbClr val="0000FF"/>
                </a:solidFill>
                <a:latin typeface="HGPｺﾞｼｯｸM" panose="020B0600000000000000" pitchFamily="50" charset="-128"/>
                <a:ea typeface="HGPｺﾞｼｯｸM" panose="020B0600000000000000" pitchFamily="50" charset="-128"/>
              </a:rPr>
              <a:t>この家族と別れ、専門職使命感で命がけで働いています。</a:t>
            </a:r>
            <a:endParaRPr kumimoji="1" lang="en-US" altLang="ja-JP" sz="3200" b="1" dirty="0">
              <a:solidFill>
                <a:srgbClr val="0000FF"/>
              </a:solidFill>
              <a:latin typeface="HGPｺﾞｼｯｸM" panose="020B0600000000000000" pitchFamily="50" charset="-128"/>
              <a:ea typeface="HGPｺﾞｼｯｸM" panose="020B0600000000000000" pitchFamily="50" charset="-128"/>
            </a:endParaRPr>
          </a:p>
          <a:p>
            <a:endParaRPr kumimoji="1" lang="en-US" altLang="ja-JP" sz="3200" dirty="0">
              <a:solidFill>
                <a:srgbClr val="0000FF"/>
              </a:solidFill>
              <a:latin typeface="HGPｺﾞｼｯｸM" panose="020B0600000000000000" pitchFamily="50" charset="-128"/>
              <a:ea typeface="HGPｺﾞｼｯｸM" panose="020B0600000000000000" pitchFamily="50" charset="-128"/>
            </a:endParaRPr>
          </a:p>
          <a:p>
            <a:r>
              <a:rPr lang="ja-JP" altLang="en-US" sz="3200" b="1" dirty="0">
                <a:latin typeface="HGPｺﾞｼｯｸM" panose="020B0600000000000000" pitchFamily="50" charset="-128"/>
                <a:ea typeface="HGPｺﾞｼｯｸM" panose="020B0600000000000000" pitchFamily="50" charset="-128"/>
              </a:rPr>
              <a:t>■ 背景 </a:t>
            </a:r>
            <a:endParaRPr lang="en-US" altLang="ja-JP" sz="3200" b="1"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a:t>
            </a:r>
            <a:r>
              <a:rPr lang="en-US" altLang="ja-JP" sz="2000" dirty="0">
                <a:latin typeface="HGPｺﾞｼｯｸM" panose="020B0600000000000000" pitchFamily="50" charset="-128"/>
                <a:ea typeface="HGPｺﾞｼｯｸM" panose="020B0600000000000000" pitchFamily="50" charset="-128"/>
              </a:rPr>
              <a:t>2022 </a:t>
            </a:r>
            <a:r>
              <a:rPr lang="ja-JP" altLang="en-US" sz="2000" dirty="0">
                <a:latin typeface="HGPｺﾞｼｯｸM" panose="020B0600000000000000" pitchFamily="50" charset="-128"/>
                <a:ea typeface="HGPｺﾞｼｯｸM" panose="020B0600000000000000" pitchFamily="50" charset="-128"/>
              </a:rPr>
              <a:t>年 </a:t>
            </a:r>
            <a:r>
              <a:rPr lang="en-US" altLang="ja-JP" sz="2000" dirty="0">
                <a:latin typeface="HGPｺﾞｼｯｸM" panose="020B0600000000000000" pitchFamily="50" charset="-128"/>
                <a:ea typeface="HGPｺﾞｼｯｸM" panose="020B0600000000000000" pitchFamily="50" charset="-128"/>
              </a:rPr>
              <a:t>2 </a:t>
            </a:r>
            <a:r>
              <a:rPr lang="ja-JP" altLang="en-US" sz="2000" dirty="0">
                <a:latin typeface="HGPｺﾞｼｯｸM" panose="020B0600000000000000" pitchFamily="50" charset="-128"/>
                <a:ea typeface="HGPｺﾞｼｯｸM" panose="020B0600000000000000" pitchFamily="50" charset="-128"/>
              </a:rPr>
              <a:t>月 </a:t>
            </a:r>
            <a:r>
              <a:rPr lang="en-US" altLang="ja-JP" sz="2000" dirty="0">
                <a:latin typeface="HGPｺﾞｼｯｸM" panose="020B0600000000000000" pitchFamily="50" charset="-128"/>
                <a:ea typeface="HGPｺﾞｼｯｸM" panose="020B0600000000000000" pitchFamily="50" charset="-128"/>
              </a:rPr>
              <a:t>24 </a:t>
            </a:r>
            <a:r>
              <a:rPr lang="ja-JP" altLang="en-US" sz="2000" dirty="0">
                <a:latin typeface="HGPｺﾞｼｯｸM" panose="020B0600000000000000" pitchFamily="50" charset="-128"/>
                <a:ea typeface="HGPｺﾞｼｯｸM" panose="020B0600000000000000" pitchFamily="50" charset="-128"/>
              </a:rPr>
              <a:t>日に開始されたロシアのウクライナ軍事侵攻を受け、翌</a:t>
            </a:r>
            <a:r>
              <a:rPr lang="en-US" altLang="ja-JP" sz="2000" dirty="0">
                <a:latin typeface="HGPｺﾞｼｯｸM" panose="020B0600000000000000" pitchFamily="50" charset="-128"/>
                <a:ea typeface="HGPｺﾞｼｯｸM" panose="020B0600000000000000" pitchFamily="50" charset="-128"/>
              </a:rPr>
              <a:t>25 </a:t>
            </a:r>
            <a:r>
              <a:rPr lang="ja-JP" altLang="en-US" sz="2000" dirty="0">
                <a:latin typeface="HGPｺﾞｼｯｸM" panose="020B0600000000000000" pitchFamily="50" charset="-128"/>
                <a:ea typeface="HGPｺﾞｼｯｸM" panose="020B0600000000000000" pitchFamily="50" charset="-128"/>
              </a:rPr>
              <a:t>日、</a:t>
            </a:r>
            <a:r>
              <a:rPr lang="en-US" altLang="ja-JP" sz="2000" dirty="0">
                <a:latin typeface="HGPｺﾞｼｯｸM" panose="020B0600000000000000" pitchFamily="50" charset="-128"/>
                <a:ea typeface="HGPｺﾞｼｯｸM" panose="020B0600000000000000" pitchFamily="50" charset="-128"/>
              </a:rPr>
              <a:t>ICN </a:t>
            </a:r>
            <a:r>
              <a:rPr lang="ja-JP" altLang="en-US" sz="2000" dirty="0">
                <a:latin typeface="HGPｺﾞｼｯｸM" panose="020B0600000000000000" pitchFamily="50" charset="-128"/>
                <a:ea typeface="HGPｺﾞｼｯｸM" panose="020B0600000000000000" pitchFamily="50" charset="-128"/>
              </a:rPr>
              <a:t>は看護師</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　をはじめとする全ての保健医療従事者の保護と安全を求める声明を発表しました。 </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a:t>
            </a:r>
            <a:r>
              <a:rPr lang="en-US" altLang="ja-JP" sz="2000" dirty="0">
                <a:latin typeface="HGPｺﾞｼｯｸM" panose="020B0600000000000000" pitchFamily="50" charset="-128"/>
                <a:ea typeface="HGPｺﾞｼｯｸM" panose="020B0600000000000000" pitchFamily="50" charset="-128"/>
              </a:rPr>
              <a:t>2 </a:t>
            </a:r>
            <a:r>
              <a:rPr lang="ja-JP" altLang="en-US" sz="2000" dirty="0">
                <a:latin typeface="HGPｺﾞｼｯｸM" panose="020B0600000000000000" pitchFamily="50" charset="-128"/>
                <a:ea typeface="HGPｺﾞｼｯｸM" panose="020B0600000000000000" pitchFamily="50" charset="-128"/>
              </a:rPr>
              <a:t>月 </a:t>
            </a:r>
            <a:r>
              <a:rPr lang="en-US" altLang="ja-JP" sz="2000" dirty="0">
                <a:latin typeface="HGPｺﾞｼｯｸM" panose="020B0600000000000000" pitchFamily="50" charset="-128"/>
                <a:ea typeface="HGPｺﾞｼｯｸM" panose="020B0600000000000000" pitchFamily="50" charset="-128"/>
              </a:rPr>
              <a:t>28 </a:t>
            </a:r>
            <a:r>
              <a:rPr lang="ja-JP" altLang="en-US" sz="2000" dirty="0">
                <a:latin typeface="HGPｺﾞｼｯｸM" panose="020B0600000000000000" pitchFamily="50" charset="-128"/>
                <a:ea typeface="HGPｺﾞｼｯｸM" panose="020B0600000000000000" pitchFamily="50" charset="-128"/>
              </a:rPr>
              <a:t>日には、本会から </a:t>
            </a:r>
            <a:r>
              <a:rPr lang="en-US" altLang="ja-JP" sz="2000" dirty="0">
                <a:latin typeface="HGPｺﾞｼｯｸM" panose="020B0600000000000000" pitchFamily="50" charset="-128"/>
                <a:ea typeface="HGPｺﾞｼｯｸM" panose="020B0600000000000000" pitchFamily="50" charset="-128"/>
              </a:rPr>
              <a:t>ICN </a:t>
            </a:r>
            <a:r>
              <a:rPr lang="ja-JP" altLang="en-US" sz="2000" dirty="0">
                <a:latin typeface="HGPｺﾞｼｯｸM" panose="020B0600000000000000" pitchFamily="50" charset="-128"/>
                <a:ea typeface="HGPｺﾞｼｯｸM" panose="020B0600000000000000" pitchFamily="50" charset="-128"/>
              </a:rPr>
              <a:t>に対し、本会会長名でウクライナ危機に向けて連帯を示す文書を</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  送付しました。 </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 </a:t>
            </a:r>
            <a:r>
              <a:rPr lang="en-US" altLang="ja-JP" sz="2000" dirty="0">
                <a:latin typeface="HGPｺﾞｼｯｸM" panose="020B0600000000000000" pitchFamily="50" charset="-128"/>
                <a:ea typeface="HGPｺﾞｼｯｸM" panose="020B0600000000000000" pitchFamily="50" charset="-128"/>
              </a:rPr>
              <a:t>ICN </a:t>
            </a:r>
            <a:r>
              <a:rPr lang="ja-JP" altLang="en-US" sz="2000" dirty="0">
                <a:latin typeface="HGPｺﾞｼｯｸM" panose="020B0600000000000000" pitchFamily="50" charset="-128"/>
                <a:ea typeface="HGPｺﾞｼｯｸM" panose="020B0600000000000000" pitchFamily="50" charset="-128"/>
              </a:rPr>
              <a:t>は、</a:t>
            </a:r>
            <a:r>
              <a:rPr lang="en-US" altLang="ja-JP" sz="2000" dirty="0">
                <a:latin typeface="HGPｺﾞｼｯｸM" panose="020B0600000000000000" pitchFamily="50" charset="-128"/>
                <a:ea typeface="HGPｺﾞｼｯｸM" panose="020B0600000000000000" pitchFamily="50" charset="-128"/>
              </a:rPr>
              <a:t>3 </a:t>
            </a:r>
            <a:r>
              <a:rPr lang="ja-JP" altLang="en-US" sz="2000" dirty="0">
                <a:latin typeface="HGPｺﾞｼｯｸM" panose="020B0600000000000000" pitchFamily="50" charset="-128"/>
                <a:ea typeface="HGPｺﾞｼｯｸM" panose="020B0600000000000000" pitchFamily="50" charset="-128"/>
              </a:rPr>
              <a:t>月 </a:t>
            </a:r>
            <a:r>
              <a:rPr lang="en-US" altLang="ja-JP" sz="2000" dirty="0">
                <a:latin typeface="HGPｺﾞｼｯｸM" panose="020B0600000000000000" pitchFamily="50" charset="-128"/>
                <a:ea typeface="HGPｺﾞｼｯｸM" panose="020B0600000000000000" pitchFamily="50" charset="-128"/>
              </a:rPr>
              <a:t>2 </a:t>
            </a:r>
            <a:r>
              <a:rPr lang="ja-JP" altLang="en-US" sz="2000" dirty="0">
                <a:latin typeface="HGPｺﾞｼｯｸM" panose="020B0600000000000000" pitchFamily="50" charset="-128"/>
                <a:ea typeface="HGPｺﾞｼｯｸM" panose="020B0600000000000000" pitchFamily="50" charset="-128"/>
              </a:rPr>
              <a:t>日、ウクライナ看護師協会、ウクライナ全土の看護師リーダーを含めヨーロッパ</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　看護師協会連合</a:t>
            </a:r>
            <a:r>
              <a:rPr lang="en-US" altLang="ja-JP" sz="2000" dirty="0">
                <a:latin typeface="HGPｺﾞｼｯｸM" panose="020B0600000000000000" pitchFamily="50" charset="-128"/>
                <a:ea typeface="HGPｺﾞｼｯｸM" panose="020B0600000000000000" pitchFamily="50" charset="-128"/>
              </a:rPr>
              <a:t>(EFN)</a:t>
            </a:r>
            <a:r>
              <a:rPr lang="ja-JP" altLang="en-US" sz="2000" dirty="0">
                <a:latin typeface="HGPｺﾞｼｯｸM" panose="020B0600000000000000" pitchFamily="50" charset="-128"/>
                <a:ea typeface="HGPｺﾞｼｯｸM" panose="020B0600000000000000" pitchFamily="50" charset="-128"/>
              </a:rPr>
              <a:t>と各国看護師・助産師協会欧州フォーラム</a:t>
            </a:r>
            <a:r>
              <a:rPr lang="en-US" altLang="ja-JP" sz="2000" dirty="0">
                <a:latin typeface="HGPｺﾞｼｯｸM" panose="020B0600000000000000" pitchFamily="50" charset="-128"/>
                <a:ea typeface="HGPｺﾞｼｯｸM" panose="020B0600000000000000" pitchFamily="50" charset="-128"/>
              </a:rPr>
              <a:t>(EFNNMA)</a:t>
            </a:r>
            <a:r>
              <a:rPr lang="ja-JP" altLang="en-US" sz="2000" dirty="0">
                <a:latin typeface="HGPｺﾞｼｯｸM" panose="020B0600000000000000" pitchFamily="50" charset="-128"/>
                <a:ea typeface="HGPｺﾞｼｯｸM" panose="020B0600000000000000" pitchFamily="50" charset="-128"/>
              </a:rPr>
              <a:t>とともに会合を行い、</a:t>
            </a:r>
            <a:endParaRPr lang="en-US" altLang="ja-JP" sz="2000" dirty="0">
              <a:latin typeface="HGPｺﾞｼｯｸM" panose="020B0600000000000000" pitchFamily="50" charset="-128"/>
              <a:ea typeface="HGPｺﾞｼｯｸM" panose="020B0600000000000000" pitchFamily="50" charset="-128"/>
            </a:endParaRPr>
          </a:p>
          <a:p>
            <a:r>
              <a:rPr lang="en-US" altLang="ja-JP" sz="2000" dirty="0">
                <a:latin typeface="HGPｺﾞｼｯｸM" panose="020B0600000000000000" pitchFamily="50" charset="-128"/>
                <a:ea typeface="HGPｺﾞｼｯｸM" panose="020B0600000000000000" pitchFamily="50" charset="-128"/>
              </a:rPr>
              <a:t> </a:t>
            </a:r>
            <a:r>
              <a:rPr lang="ja-JP" altLang="en-US" sz="2000" dirty="0">
                <a:latin typeface="HGPｺﾞｼｯｸM" panose="020B0600000000000000" pitchFamily="50" charset="-128"/>
                <a:ea typeface="HGPｺﾞｼｯｸM" panose="020B0600000000000000" pitchFamily="50" charset="-128"/>
              </a:rPr>
              <a:t> 翌 </a:t>
            </a:r>
            <a:r>
              <a:rPr lang="en-US" altLang="ja-JP" sz="2000" dirty="0">
                <a:latin typeface="HGPｺﾞｼｯｸM" panose="020B0600000000000000" pitchFamily="50" charset="-128"/>
                <a:ea typeface="HGPｺﾞｼｯｸM" panose="020B0600000000000000" pitchFamily="50" charset="-128"/>
              </a:rPr>
              <a:t>3 </a:t>
            </a:r>
            <a:r>
              <a:rPr lang="ja-JP" altLang="en-US" sz="2000" dirty="0">
                <a:latin typeface="HGPｺﾞｼｯｸM" panose="020B0600000000000000" pitchFamily="50" charset="-128"/>
                <a:ea typeface="HGPｺﾞｼｯｸM" panose="020B0600000000000000" pitchFamily="50" charset="-128"/>
              </a:rPr>
              <a:t>日には、侵攻を非難し、即時停戦と外交努力の強化を求める声明を発表しました。その支</a:t>
            </a:r>
            <a:endParaRPr lang="en-US" altLang="ja-JP" sz="2000" dirty="0">
              <a:latin typeface="HGPｺﾞｼｯｸM" panose="020B0600000000000000" pitchFamily="50" charset="-128"/>
              <a:ea typeface="HGPｺﾞｼｯｸM" panose="020B0600000000000000" pitchFamily="50" charset="-128"/>
            </a:endParaRPr>
          </a:p>
          <a:p>
            <a:r>
              <a:rPr lang="en-US" altLang="ja-JP" sz="2000" dirty="0">
                <a:latin typeface="HGPｺﾞｼｯｸM" panose="020B0600000000000000" pitchFamily="50" charset="-128"/>
                <a:ea typeface="HGPｺﾞｼｯｸM" panose="020B0600000000000000" pitchFamily="50" charset="-128"/>
              </a:rPr>
              <a:t>  </a:t>
            </a:r>
            <a:r>
              <a:rPr lang="ja-JP" altLang="en-US" sz="2000" dirty="0">
                <a:latin typeface="HGPｺﾞｼｯｸM" panose="020B0600000000000000" pitchFamily="50" charset="-128"/>
                <a:ea typeface="HGPｺﾞｼｯｸM" panose="020B0600000000000000" pitchFamily="50" charset="-128"/>
              </a:rPr>
              <a:t>援の一環として、ウクライナの看護職と人々への支援を表明するため、</a:t>
            </a:r>
            <a:r>
              <a:rPr lang="en-US" altLang="ja-JP" sz="2000" dirty="0">
                <a:latin typeface="HGPｺﾞｼｯｸM" panose="020B0600000000000000" pitchFamily="50" charset="-128"/>
                <a:ea typeface="HGPｺﾞｼｯｸM" panose="020B0600000000000000" pitchFamily="50" charset="-128"/>
              </a:rPr>
              <a:t>ICN </a:t>
            </a:r>
            <a:r>
              <a:rPr lang="ja-JP" altLang="en-US" sz="2000" dirty="0">
                <a:latin typeface="HGPｺﾞｼｯｸM" panose="020B0600000000000000" pitchFamily="50" charset="-128"/>
                <a:ea typeface="HGPｺﾞｼｯｸM" panose="020B0600000000000000" pitchFamily="50" charset="-128"/>
              </a:rPr>
              <a:t>人道基金を通じた寄付</a:t>
            </a:r>
            <a:endParaRPr lang="en-US" altLang="ja-JP" sz="2000" dirty="0">
              <a:latin typeface="HGPｺﾞｼｯｸM" panose="020B0600000000000000" pitchFamily="50" charset="-128"/>
              <a:ea typeface="HGPｺﾞｼｯｸM" panose="020B0600000000000000" pitchFamily="50" charset="-128"/>
            </a:endParaRPr>
          </a:p>
          <a:p>
            <a:r>
              <a:rPr lang="en-US" altLang="ja-JP" sz="2000" dirty="0">
                <a:latin typeface="HGPｺﾞｼｯｸM" panose="020B0600000000000000" pitchFamily="50" charset="-128"/>
                <a:ea typeface="HGPｺﾞｼｯｸM" panose="020B0600000000000000" pitchFamily="50" charset="-128"/>
              </a:rPr>
              <a:t>  </a:t>
            </a:r>
            <a:r>
              <a:rPr lang="ja-JP" altLang="en-US" sz="2000" dirty="0">
                <a:latin typeface="HGPｺﾞｼｯｸM" panose="020B0600000000000000" pitchFamily="50" charset="-128"/>
                <a:ea typeface="HGPｺﾞｼｯｸM" panose="020B0600000000000000" pitchFamily="50" charset="-128"/>
              </a:rPr>
              <a:t>を呼びかけています（ウクライナ看護師協会は </a:t>
            </a:r>
            <a:r>
              <a:rPr lang="en-US" altLang="ja-JP" sz="2000" dirty="0">
                <a:latin typeface="HGPｺﾞｼｯｸM" panose="020B0600000000000000" pitchFamily="50" charset="-128"/>
                <a:ea typeface="HGPｺﾞｼｯｸM" panose="020B0600000000000000" pitchFamily="50" charset="-128"/>
              </a:rPr>
              <a:t>ICN </a:t>
            </a:r>
            <a:r>
              <a:rPr lang="ja-JP" altLang="en-US" sz="2000" dirty="0">
                <a:latin typeface="HGPｺﾞｼｯｸM" panose="020B0600000000000000" pitchFamily="50" charset="-128"/>
                <a:ea typeface="HGPｺﾞｼｯｸM" panose="020B0600000000000000" pitchFamily="50" charset="-128"/>
              </a:rPr>
              <a:t>非加盟）。 </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 </a:t>
            </a:r>
            <a:r>
              <a:rPr lang="en-US" altLang="ja-JP" sz="2000" dirty="0">
                <a:latin typeface="HGPｺﾞｼｯｸM" panose="020B0600000000000000" pitchFamily="50" charset="-128"/>
                <a:ea typeface="HGPｺﾞｼｯｸM" panose="020B0600000000000000" pitchFamily="50" charset="-128"/>
              </a:rPr>
              <a:t>ICN </a:t>
            </a:r>
            <a:r>
              <a:rPr lang="ja-JP" altLang="en-US" sz="2000" dirty="0">
                <a:latin typeface="HGPｺﾞｼｯｸM" panose="020B0600000000000000" pitchFamily="50" charset="-128"/>
                <a:ea typeface="HGPｺﾞｼｯｸM" panose="020B0600000000000000" pitchFamily="50" charset="-128"/>
              </a:rPr>
              <a:t>人道基金を通じた寄付の呼びかけを受け、この度は被害の規模と国際社会の連帯表明とい</a:t>
            </a:r>
            <a:endParaRPr lang="en-US" altLang="ja-JP" sz="2000" dirty="0">
              <a:latin typeface="HGPｺﾞｼｯｸM" panose="020B0600000000000000" pitchFamily="50" charset="-128"/>
              <a:ea typeface="HGPｺﾞｼｯｸM" panose="020B0600000000000000" pitchFamily="50" charset="-128"/>
            </a:endParaRPr>
          </a:p>
          <a:p>
            <a:r>
              <a:rPr lang="en-US" altLang="ja-JP" sz="2000" dirty="0">
                <a:latin typeface="HGPｺﾞｼｯｸM" panose="020B0600000000000000" pitchFamily="50" charset="-128"/>
                <a:ea typeface="HGPｺﾞｼｯｸM" panose="020B0600000000000000" pitchFamily="50" charset="-128"/>
              </a:rPr>
              <a:t>  </a:t>
            </a:r>
            <a:r>
              <a:rPr lang="ja-JP" altLang="en-US" sz="2000" dirty="0">
                <a:latin typeface="HGPｺﾞｼｯｸM" panose="020B0600000000000000" pitchFamily="50" charset="-128"/>
                <a:ea typeface="HGPｺﾞｼｯｸM" panose="020B0600000000000000" pitchFamily="50" charset="-128"/>
              </a:rPr>
              <a:t> う見地から、募金活動を実施し、この寄付に参画いたします。</a:t>
            </a:r>
            <a:endParaRPr lang="en-US" altLang="ja-JP" sz="2000" dirty="0">
              <a:latin typeface="HGPｺﾞｼｯｸM" panose="020B0600000000000000" pitchFamily="50" charset="-128"/>
              <a:ea typeface="HGPｺﾞｼｯｸM" panose="020B0600000000000000" pitchFamily="50" charset="-128"/>
            </a:endParaRPr>
          </a:p>
          <a:p>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 </a:t>
            </a:r>
            <a:r>
              <a:rPr lang="ja-JP" altLang="en-US" sz="3200" b="1" dirty="0">
                <a:latin typeface="HGPｺﾞｼｯｸM" panose="020B0600000000000000" pitchFamily="50" charset="-128"/>
                <a:ea typeface="HGPｺﾞｼｯｸM" panose="020B0600000000000000" pitchFamily="50" charset="-128"/>
              </a:rPr>
              <a:t>■ 振込先 </a:t>
            </a:r>
            <a:endParaRPr lang="en-US" altLang="ja-JP" sz="3200" b="1" dirty="0">
              <a:latin typeface="HGPｺﾞｼｯｸM" panose="020B0600000000000000" pitchFamily="50" charset="-128"/>
              <a:ea typeface="HGPｺﾞｼｯｸM" panose="020B0600000000000000" pitchFamily="50" charset="-128"/>
            </a:endParaRPr>
          </a:p>
          <a:p>
            <a:r>
              <a:rPr lang="ja-JP" altLang="en-US" sz="3200" b="1" dirty="0">
                <a:latin typeface="HGPｺﾞｼｯｸM" panose="020B0600000000000000" pitchFamily="50" charset="-128"/>
                <a:ea typeface="HGPｺﾞｼｯｸM" panose="020B0600000000000000" pitchFamily="50" charset="-128"/>
              </a:rPr>
              <a:t>　（銀 行 名）みずほ銀行 </a:t>
            </a:r>
            <a:endParaRPr lang="en-US" altLang="ja-JP" sz="3200" b="1" dirty="0">
              <a:latin typeface="HGPｺﾞｼｯｸM" panose="020B0600000000000000" pitchFamily="50" charset="-128"/>
              <a:ea typeface="HGPｺﾞｼｯｸM" panose="020B0600000000000000" pitchFamily="50" charset="-128"/>
            </a:endParaRPr>
          </a:p>
          <a:p>
            <a:r>
              <a:rPr lang="ja-JP" altLang="en-US" sz="3200" b="1" dirty="0">
                <a:latin typeface="HGPｺﾞｼｯｸM" panose="020B0600000000000000" pitchFamily="50" charset="-128"/>
                <a:ea typeface="HGPｺﾞｼｯｸM" panose="020B0600000000000000" pitchFamily="50" charset="-128"/>
              </a:rPr>
              <a:t>　（支 店 名）青山支店 </a:t>
            </a:r>
            <a:endParaRPr lang="en-US" altLang="ja-JP" sz="3200" b="1" dirty="0">
              <a:latin typeface="HGPｺﾞｼｯｸM" panose="020B0600000000000000" pitchFamily="50" charset="-128"/>
              <a:ea typeface="HGPｺﾞｼｯｸM" panose="020B0600000000000000" pitchFamily="50" charset="-128"/>
            </a:endParaRPr>
          </a:p>
          <a:p>
            <a:r>
              <a:rPr lang="ja-JP" altLang="en-US" sz="3200" b="1" dirty="0">
                <a:latin typeface="HGPｺﾞｼｯｸM" panose="020B0600000000000000" pitchFamily="50" charset="-128"/>
                <a:ea typeface="HGPｺﾞｼｯｸM" panose="020B0600000000000000" pitchFamily="50" charset="-128"/>
              </a:rPr>
              <a:t>　（口座名義）公益社団法人日本看護協会災害支援募金口  </a:t>
            </a:r>
            <a:endParaRPr lang="en-US" altLang="ja-JP" sz="3200" b="1" dirty="0">
              <a:latin typeface="HGPｺﾞｼｯｸM" panose="020B0600000000000000" pitchFamily="50" charset="-128"/>
              <a:ea typeface="HGPｺﾞｼｯｸM" panose="020B0600000000000000" pitchFamily="50" charset="-128"/>
            </a:endParaRPr>
          </a:p>
          <a:p>
            <a:r>
              <a:rPr lang="en-US" altLang="ja-JP" sz="3200" b="1" dirty="0">
                <a:latin typeface="HGPｺﾞｼｯｸM" panose="020B0600000000000000" pitchFamily="50" charset="-128"/>
                <a:ea typeface="HGPｺﾞｼｯｸM" panose="020B0600000000000000" pitchFamily="50" charset="-128"/>
              </a:rPr>
              <a:t>                          </a:t>
            </a:r>
            <a:r>
              <a:rPr lang="ja-JP" altLang="en-US" sz="3200" b="1" dirty="0">
                <a:latin typeface="HGPｺﾞｼｯｸM" panose="020B0600000000000000" pitchFamily="50" charset="-128"/>
                <a:ea typeface="HGPｺﾞｼｯｸM" panose="020B0600000000000000" pitchFamily="50" charset="-128"/>
              </a:rPr>
              <a:t>会長 福井 トシ子 </a:t>
            </a:r>
            <a:endParaRPr lang="en-US" altLang="ja-JP" sz="3200" b="1" dirty="0">
              <a:latin typeface="HGPｺﾞｼｯｸM" panose="020B0600000000000000" pitchFamily="50" charset="-128"/>
              <a:ea typeface="HGPｺﾞｼｯｸM" panose="020B0600000000000000" pitchFamily="50" charset="-128"/>
            </a:endParaRPr>
          </a:p>
          <a:p>
            <a:r>
              <a:rPr lang="ja-JP" altLang="en-US" sz="3200" b="1" dirty="0">
                <a:latin typeface="HGPｺﾞｼｯｸM" panose="020B0600000000000000" pitchFamily="50" charset="-128"/>
                <a:ea typeface="HGPｺﾞｼｯｸM" panose="020B0600000000000000" pitchFamily="50" charset="-128"/>
              </a:rPr>
              <a:t>　（預金種目）普通 　（口座番号）</a:t>
            </a:r>
            <a:r>
              <a:rPr lang="en-US" altLang="ja-JP" sz="3200" b="1" dirty="0">
                <a:latin typeface="HGPｺﾞｼｯｸM" panose="020B0600000000000000" pitchFamily="50" charset="-128"/>
                <a:ea typeface="HGPｺﾞｼｯｸM" panose="020B0600000000000000" pitchFamily="50" charset="-128"/>
              </a:rPr>
              <a:t>1630731</a:t>
            </a:r>
          </a:p>
          <a:p>
            <a:endParaRPr lang="en-US" altLang="ja-JP" sz="3200" dirty="0">
              <a:latin typeface="HGPｺﾞｼｯｸM" panose="020B0600000000000000" pitchFamily="50" charset="-128"/>
              <a:ea typeface="HGPｺﾞｼｯｸM" panose="020B0600000000000000" pitchFamily="50" charset="-128"/>
            </a:endParaRPr>
          </a:p>
          <a:p>
            <a:r>
              <a:rPr lang="en-US" altLang="ja-JP" sz="2000" dirty="0">
                <a:latin typeface="HGPｺﾞｼｯｸM" panose="020B0600000000000000" pitchFamily="50" charset="-128"/>
                <a:ea typeface="HGPｺﾞｼｯｸM" panose="020B0600000000000000" pitchFamily="50" charset="-128"/>
              </a:rPr>
              <a:t>※</a:t>
            </a:r>
            <a:r>
              <a:rPr lang="ja-JP" altLang="en-US" sz="2000" dirty="0">
                <a:latin typeface="HGPｺﾞｼｯｸM" panose="020B0600000000000000" pitchFamily="50" charset="-128"/>
                <a:ea typeface="HGPｺﾞｼｯｸM" panose="020B0600000000000000" pitchFamily="50" charset="-128"/>
              </a:rPr>
              <a:t>本募金は、公益社団法人への寄付金として、所得控除（寄付金控除）の適用を受けることができます。 なお、税額控除（寄付金の特別控除）の適用を受けることはできません。 受領証の発行をご希望の場合は、「寄附金申込書」に必要事項を記入し、以下問合先へ送付ください。 受領証発行にはお時間がかかりますので、あらかじめご了承ください。</a:t>
            </a:r>
            <a:endParaRPr lang="en-US" altLang="ja-JP" sz="2000" dirty="0">
              <a:latin typeface="HGPｺﾞｼｯｸM" panose="020B0600000000000000" pitchFamily="50" charset="-128"/>
              <a:ea typeface="HGPｺﾞｼｯｸM" panose="020B0600000000000000" pitchFamily="50" charset="-128"/>
            </a:endParaRPr>
          </a:p>
          <a:p>
            <a:endParaRPr kumimoji="1" lang="en-US" altLang="ja-JP" sz="2000" dirty="0">
              <a:latin typeface="HGPｺﾞｼｯｸM" panose="020B0600000000000000" pitchFamily="50" charset="-128"/>
              <a:ea typeface="HGPｺﾞｼｯｸM" panose="020B0600000000000000" pitchFamily="50" charset="-128"/>
            </a:endParaRPr>
          </a:p>
          <a:p>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本件活動に関する問合先</a:t>
            </a:r>
            <a:r>
              <a:rPr lang="en-US" altLang="ja-JP" sz="2400" dirty="0">
                <a:latin typeface="HGPｺﾞｼｯｸM" panose="020B0600000000000000" pitchFamily="50" charset="-128"/>
                <a:ea typeface="HGPｺﾞｼｯｸM" panose="020B0600000000000000" pitchFamily="50" charset="-128"/>
              </a:rPr>
              <a:t>】</a:t>
            </a:r>
          </a:p>
          <a:p>
            <a:r>
              <a:rPr lang="ja-JP" altLang="en-US" sz="2000" dirty="0">
                <a:latin typeface="HGPｺﾞｼｯｸM" panose="020B0600000000000000" pitchFamily="50" charset="-128"/>
                <a:ea typeface="HGPｺﾞｼｯｸM" panose="020B0600000000000000" pitchFamily="50" charset="-128"/>
              </a:rPr>
              <a:t>  益社団法人日本看護協会 国際部 </a:t>
            </a:r>
            <a:r>
              <a:rPr lang="en-US" altLang="ja-JP" sz="2000" dirty="0">
                <a:latin typeface="HGPｺﾞｼｯｸM" panose="020B0600000000000000" pitchFamily="50" charset="-128"/>
                <a:ea typeface="HGPｺﾞｼｯｸM" panose="020B0600000000000000" pitchFamily="50" charset="-128"/>
              </a:rPr>
              <a:t>TEL: 03-5778-8559</a:t>
            </a:r>
            <a:r>
              <a:rPr lang="ja-JP" altLang="en-US" sz="2000" dirty="0">
                <a:latin typeface="HGPｺﾞｼｯｸM" panose="020B0600000000000000" pitchFamily="50" charset="-128"/>
                <a:ea typeface="HGPｺﾞｼｯｸM" panose="020B0600000000000000" pitchFamily="50" charset="-128"/>
              </a:rPr>
              <a:t>、</a:t>
            </a:r>
            <a:r>
              <a:rPr lang="en-US" altLang="ja-JP" sz="2000" dirty="0">
                <a:latin typeface="HGPｺﾞｼｯｸM" panose="020B0600000000000000" pitchFamily="50" charset="-128"/>
                <a:ea typeface="HGPｺﾞｼｯｸM" panose="020B0600000000000000" pitchFamily="50" charset="-128"/>
              </a:rPr>
              <a:t>E-mail: kokusai@nurse.or.jp </a:t>
            </a:r>
          </a:p>
          <a:p>
            <a:r>
              <a:rPr lang="en-US" altLang="ja-JP" sz="2000" dirty="0">
                <a:latin typeface="HGPｺﾞｼｯｸM" panose="020B0600000000000000" pitchFamily="50" charset="-128"/>
                <a:ea typeface="HGPｺﾞｼｯｸM" panose="020B0600000000000000" pitchFamily="50" charset="-128"/>
              </a:rPr>
              <a:t>&lt;</a:t>
            </a:r>
            <a:r>
              <a:rPr lang="ja-JP" altLang="en-US" sz="2000" dirty="0">
                <a:latin typeface="HGPｺﾞｼｯｸM" panose="020B0600000000000000" pitchFamily="50" charset="-128"/>
                <a:ea typeface="HGPｺﾞｼｯｸM" panose="020B0600000000000000" pitchFamily="50" charset="-128"/>
              </a:rPr>
              <a:t>寄公付手続に関する問合先</a:t>
            </a:r>
            <a:r>
              <a:rPr lang="en-US" altLang="ja-JP" sz="2000" dirty="0">
                <a:latin typeface="HGPｺﾞｼｯｸM" panose="020B0600000000000000" pitchFamily="50" charset="-128"/>
                <a:ea typeface="HGPｺﾞｼｯｸM" panose="020B0600000000000000" pitchFamily="50" charset="-128"/>
              </a:rPr>
              <a:t>&gt;</a:t>
            </a:r>
          </a:p>
          <a:p>
            <a:r>
              <a:rPr lang="en-US" altLang="ja-JP" sz="2000" dirty="0">
                <a:latin typeface="HGPｺﾞｼｯｸM" panose="020B0600000000000000" pitchFamily="50" charset="-128"/>
                <a:ea typeface="HGPｺﾞｼｯｸM" panose="020B0600000000000000" pitchFamily="50" charset="-128"/>
              </a:rPr>
              <a:t>  </a:t>
            </a:r>
            <a:r>
              <a:rPr lang="ja-JP" altLang="en-US" sz="2000" dirty="0">
                <a:latin typeface="HGPｺﾞｼｯｸM" panose="020B0600000000000000" pitchFamily="50" charset="-128"/>
                <a:ea typeface="HGPｺﾞｼｯｸM" panose="020B0600000000000000" pitchFamily="50" charset="-128"/>
              </a:rPr>
              <a:t>公益社団法人日本看護協会 管理部業務 </a:t>
            </a:r>
            <a:r>
              <a:rPr lang="en-US" altLang="ja-JP" sz="2000" dirty="0">
                <a:latin typeface="HGPｺﾞｼｯｸM" panose="020B0600000000000000" pitchFamily="50" charset="-128"/>
                <a:ea typeface="HGPｺﾞｼｯｸM" panose="020B0600000000000000" pitchFamily="50" charset="-128"/>
              </a:rPr>
              <a:t>2 </a:t>
            </a:r>
            <a:r>
              <a:rPr lang="ja-JP" altLang="en-US" sz="2000" dirty="0">
                <a:latin typeface="HGPｺﾞｼｯｸM" panose="020B0600000000000000" pitchFamily="50" charset="-128"/>
                <a:ea typeface="HGPｺﾞｼｯｸM" panose="020B0600000000000000" pitchFamily="50" charset="-128"/>
              </a:rPr>
              <a:t>課 </a:t>
            </a:r>
            <a:r>
              <a:rPr lang="en-US" altLang="ja-JP" sz="2000" dirty="0">
                <a:latin typeface="HGPｺﾞｼｯｸM" panose="020B0600000000000000" pitchFamily="50" charset="-128"/>
                <a:ea typeface="HGPｺﾞｼｯｸM" panose="020B0600000000000000" pitchFamily="50" charset="-128"/>
              </a:rPr>
              <a:t>TEL: 03-5778-8297</a:t>
            </a:r>
            <a:r>
              <a:rPr lang="ja-JP" altLang="en-US" sz="2000" dirty="0">
                <a:latin typeface="HGPｺﾞｼｯｸM" panose="020B0600000000000000" pitchFamily="50" charset="-128"/>
                <a:ea typeface="HGPｺﾞｼｯｸM" panose="020B0600000000000000" pitchFamily="50" charset="-128"/>
              </a:rPr>
              <a:t>、</a:t>
            </a:r>
            <a:endParaRPr lang="en-US" altLang="ja-JP" sz="2000" dirty="0">
              <a:latin typeface="HGPｺﾞｼｯｸM" panose="020B0600000000000000" pitchFamily="50" charset="-128"/>
              <a:ea typeface="HGPｺﾞｼｯｸM" panose="020B0600000000000000" pitchFamily="50" charset="-128"/>
            </a:endParaRPr>
          </a:p>
          <a:p>
            <a:r>
              <a:rPr lang="en-US" altLang="ja-JP" sz="2000" dirty="0">
                <a:latin typeface="HGPｺﾞｼｯｸM" panose="020B0600000000000000" pitchFamily="50" charset="-128"/>
                <a:ea typeface="HGPｺﾞｼｯｸM" panose="020B0600000000000000" pitchFamily="50" charset="-128"/>
              </a:rPr>
              <a:t>   E-mail: gyomu2@nurse.or.jp 〒150-0001 </a:t>
            </a:r>
            <a:r>
              <a:rPr lang="ja-JP" altLang="en-US" sz="2000" dirty="0">
                <a:latin typeface="HGPｺﾞｼｯｸM" panose="020B0600000000000000" pitchFamily="50" charset="-128"/>
                <a:ea typeface="HGPｺﾞｼｯｸM" panose="020B0600000000000000" pitchFamily="50" charset="-128"/>
              </a:rPr>
              <a:t>東京都渋谷区神宮前 </a:t>
            </a:r>
            <a:r>
              <a:rPr lang="en-US" altLang="ja-JP" sz="2000" dirty="0">
                <a:latin typeface="HGPｺﾞｼｯｸM" panose="020B0600000000000000" pitchFamily="50" charset="-128"/>
                <a:ea typeface="HGPｺﾞｼｯｸM" panose="020B0600000000000000" pitchFamily="50" charset="-128"/>
              </a:rPr>
              <a:t>5-8-2</a:t>
            </a:r>
            <a:endParaRPr kumimoji="1" lang="en-US" altLang="ja-JP" sz="2000" dirty="0">
              <a:latin typeface="HGPｺﾞｼｯｸM" panose="020B0600000000000000" pitchFamily="50" charset="-128"/>
              <a:ea typeface="HGPｺﾞｼｯｸM" panose="020B0600000000000000" pitchFamily="50" charset="-128"/>
            </a:endParaRPr>
          </a:p>
          <a:p>
            <a:r>
              <a:rPr kumimoji="1" lang="en-US" altLang="ja-JP" sz="2200" dirty="0">
                <a:solidFill>
                  <a:srgbClr val="0000FF"/>
                </a:solidFill>
              </a:rPr>
              <a:t>※</a:t>
            </a:r>
            <a:r>
              <a:rPr kumimoji="1" lang="ja-JP" altLang="en-US" sz="2200" dirty="0">
                <a:solidFill>
                  <a:srgbClr val="0000FF"/>
                </a:solidFill>
              </a:rPr>
              <a:t>あすか山訪問看護ステーションは主旨に賛同し皆様にご支援をお願いしています。</a:t>
            </a:r>
          </a:p>
        </p:txBody>
      </p:sp>
      <mc:AlternateContent xmlns:mc="http://schemas.openxmlformats.org/markup-compatibility/2006" xmlns:p14="http://schemas.microsoft.com/office/powerpoint/2010/main">
        <mc:Choice Requires="p14">
          <p:contentPart p14:bwMode="auto" r:id="rId2">
            <p14:nvContentPartPr>
              <p14:cNvPr id="5" name="インク 4">
                <a:extLst>
                  <a:ext uri="{FF2B5EF4-FFF2-40B4-BE49-F238E27FC236}">
                    <a16:creationId xmlns:a16="http://schemas.microsoft.com/office/drawing/2014/main" id="{5D731387-CC64-4271-B01C-8D24172BDC9B}"/>
                  </a:ext>
                </a:extLst>
              </p14:cNvPr>
              <p14:cNvContentPartPr/>
              <p14:nvPr/>
            </p14:nvContentPartPr>
            <p14:xfrm>
              <a:off x="-6160276" y="7796229"/>
              <a:ext cx="360" cy="360"/>
            </p14:xfrm>
          </p:contentPart>
        </mc:Choice>
        <mc:Fallback xmlns="">
          <p:pic>
            <p:nvPicPr>
              <p:cNvPr id="5" name="インク 4">
                <a:extLst>
                  <a:ext uri="{FF2B5EF4-FFF2-40B4-BE49-F238E27FC236}">
                    <a16:creationId xmlns:a16="http://schemas.microsoft.com/office/drawing/2014/main" id="{5D731387-CC64-4271-B01C-8D24172BDC9B}"/>
                  </a:ext>
                </a:extLst>
              </p:cNvPr>
              <p:cNvPicPr/>
              <p:nvPr/>
            </p:nvPicPr>
            <p:blipFill>
              <a:blip r:embed="rId3"/>
              <a:stretch>
                <a:fillRect/>
              </a:stretch>
            </p:blipFill>
            <p:spPr>
              <a:xfrm>
                <a:off x="-6214276" y="7688229"/>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インク 5">
                <a:extLst>
                  <a:ext uri="{FF2B5EF4-FFF2-40B4-BE49-F238E27FC236}">
                    <a16:creationId xmlns:a16="http://schemas.microsoft.com/office/drawing/2014/main" id="{7CA988B6-0323-44C7-AEC6-82569453A68C}"/>
                  </a:ext>
                </a:extLst>
              </p14:cNvPr>
              <p14:cNvContentPartPr/>
              <p14:nvPr/>
            </p14:nvContentPartPr>
            <p14:xfrm>
              <a:off x="-1123516" y="1844709"/>
              <a:ext cx="360" cy="360"/>
            </p14:xfrm>
          </p:contentPart>
        </mc:Choice>
        <mc:Fallback xmlns="">
          <p:pic>
            <p:nvPicPr>
              <p:cNvPr id="6" name="インク 5">
                <a:extLst>
                  <a:ext uri="{FF2B5EF4-FFF2-40B4-BE49-F238E27FC236}">
                    <a16:creationId xmlns:a16="http://schemas.microsoft.com/office/drawing/2014/main" id="{7CA988B6-0323-44C7-AEC6-82569453A68C}"/>
                  </a:ext>
                </a:extLst>
              </p:cNvPr>
              <p:cNvPicPr/>
              <p:nvPr/>
            </p:nvPicPr>
            <p:blipFill>
              <a:blip r:embed="rId3"/>
              <a:stretch>
                <a:fillRect/>
              </a:stretch>
            </p:blipFill>
            <p:spPr>
              <a:xfrm>
                <a:off x="-1177156" y="1736709"/>
                <a:ext cx="108000" cy="216000"/>
              </a:xfrm>
              <a:prstGeom prst="rect">
                <a:avLst/>
              </a:prstGeom>
            </p:spPr>
          </p:pic>
        </mc:Fallback>
      </mc:AlternateContent>
    </p:spTree>
    <p:extLst>
      <p:ext uri="{BB962C8B-B14F-4D97-AF65-F5344CB8AC3E}">
        <p14:creationId xmlns:p14="http://schemas.microsoft.com/office/powerpoint/2010/main" val="19400390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529</Words>
  <Application>Microsoft Office PowerPoint</Application>
  <PresentationFormat>ユーザー設定</PresentationFormat>
  <Paragraphs>36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HGPｺﾞｼｯｸM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平原 優美</dc:creator>
  <cp:lastModifiedBy>佐藤 美穂子</cp:lastModifiedBy>
  <cp:revision>8</cp:revision>
  <cp:lastPrinted>2022-03-16T01:30:31Z</cp:lastPrinted>
  <dcterms:created xsi:type="dcterms:W3CDTF">2022-03-15T23:08:32Z</dcterms:created>
  <dcterms:modified xsi:type="dcterms:W3CDTF">2022-03-16T01:44:41Z</dcterms:modified>
</cp:coreProperties>
</file>